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0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280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92C738-F86F-4E93-9451-6423F982DB81}" type="datetimeFigureOut">
              <a:rPr lang="ru-RU" smtClean="0"/>
              <a:t>13.08.2020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CF019E-D8BE-4863-80ED-098150EF1E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790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CF019E-D8BE-4863-80ED-098150EF1EA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175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0238" y="1122363"/>
            <a:ext cx="6593681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0238" y="3602038"/>
            <a:ext cx="6593681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01052" y="5410202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00237" y="5410202"/>
            <a:ext cx="384366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15603" y="5410200"/>
            <a:ext cx="578317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344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4304665"/>
            <a:ext cx="7434266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56058" y="606426"/>
            <a:ext cx="7434266" cy="329977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4" y="5124020"/>
            <a:ext cx="7433144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2423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93" y="609600"/>
            <a:ext cx="7429466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419600"/>
            <a:ext cx="7428344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9628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8" y="4309919"/>
            <a:ext cx="74295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696579" y="718458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7817473" y="276497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10254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2134042"/>
            <a:ext cx="74295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23" y="4657655"/>
            <a:ext cx="7428379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06370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56060" y="609600"/>
            <a:ext cx="74294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856058" y="2674463"/>
            <a:ext cx="2397674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856059" y="3360263"/>
            <a:ext cx="2396432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86075" y="2677635"/>
            <a:ext cx="238828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86075" y="3363435"/>
            <a:ext cx="238895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332" y="2674463"/>
            <a:ext cx="2396226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89332" y="3360263"/>
            <a:ext cx="2396226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5878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56059" y="609600"/>
            <a:ext cx="74294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856060" y="4404596"/>
            <a:ext cx="239643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56060" y="2666998"/>
            <a:ext cx="239643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856060" y="4980859"/>
            <a:ext cx="239643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66790" y="4404596"/>
            <a:ext cx="24003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66790" y="2666998"/>
            <a:ext cx="2399205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65695" y="4980857"/>
            <a:ext cx="24003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89426" y="4404595"/>
            <a:ext cx="2393056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89332" y="2666998"/>
            <a:ext cx="2396227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8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89332" y="4980855"/>
            <a:ext cx="2396226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22910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9378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1" y="609600"/>
            <a:ext cx="1503758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6057" y="609600"/>
            <a:ext cx="5811443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82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856060" y="2249487"/>
            <a:ext cx="742949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5592691" y="5883277"/>
            <a:ext cx="20574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56059" y="5883276"/>
            <a:ext cx="4679482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07241" y="5883275"/>
            <a:ext cx="578317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92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1419227"/>
            <a:ext cx="74295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58" y="4424362"/>
            <a:ext cx="74295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21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6058" y="2249486"/>
            <a:ext cx="3658792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2249486"/>
            <a:ext cx="3656408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799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8" y="619127"/>
            <a:ext cx="74295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8902" y="2249486"/>
            <a:ext cx="3435949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58" y="3073398"/>
            <a:ext cx="3658793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1992" y="2249485"/>
            <a:ext cx="3433565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073398"/>
            <a:ext cx="3656408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2997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733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354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029" y="609601"/>
            <a:ext cx="2892028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150" y="592666"/>
            <a:ext cx="4418407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029" y="2249486"/>
            <a:ext cx="2892028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9650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1" y="609600"/>
            <a:ext cx="3753962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32866" y="609600"/>
            <a:ext cx="3452693" cy="5181602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6059" y="2249486"/>
            <a:ext cx="3753964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96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9041774" cy="6858001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6060" y="618518"/>
            <a:ext cx="7429499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6060" y="2249487"/>
            <a:ext cx="74294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92691" y="5883277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56059" y="5883276"/>
            <a:ext cx="46794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07241" y="5883275"/>
            <a:ext cx="578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84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01" r:id="rId1"/>
    <p:sldLayoutId id="2147484402" r:id="rId2"/>
    <p:sldLayoutId id="2147484403" r:id="rId3"/>
    <p:sldLayoutId id="2147484404" r:id="rId4"/>
    <p:sldLayoutId id="2147484405" r:id="rId5"/>
    <p:sldLayoutId id="2147484406" r:id="rId6"/>
    <p:sldLayoutId id="2147484407" r:id="rId7"/>
    <p:sldLayoutId id="2147484408" r:id="rId8"/>
    <p:sldLayoutId id="2147484409" r:id="rId9"/>
    <p:sldLayoutId id="2147484410" r:id="rId10"/>
    <p:sldLayoutId id="2147484411" r:id="rId11"/>
    <p:sldLayoutId id="2147484412" r:id="rId12"/>
    <p:sldLayoutId id="2147484413" r:id="rId13"/>
    <p:sldLayoutId id="2147484414" r:id="rId14"/>
    <p:sldLayoutId id="2147484415" r:id="rId15"/>
    <p:sldLayoutId id="2147484416" r:id="rId16"/>
    <p:sldLayoutId id="214748441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366" y="281852"/>
            <a:ext cx="7772400" cy="10647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МІНІСТЕРСТВО ОСВІТИ І НАУКИ УКРАЇНИ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ХЕРСОНСЬКИЙ ДЕРЖАВНИЙ УНІВЕРСИТЕТ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ЕКОНОМІКИ І МЕНЕДЖМЕНТУ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КАФЕДРА ЕКОНОМІКИ, МЕНЕДЖМЕНТУ І АДМІНІСТРУВАННЯ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48138" y="2431917"/>
            <a:ext cx="7704856" cy="1839854"/>
          </a:xfrm>
        </p:spPr>
        <p:txBody>
          <a:bodyPr>
            <a:noAutofit/>
          </a:bodyPr>
          <a:lstStyle/>
          <a:p>
            <a:pPr algn="ctr"/>
            <a:r>
              <a:rPr lang="uk-UA" sz="3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</a:t>
            </a:r>
            <a:r>
              <a:rPr lang="ru-RU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Лідерство</a:t>
            </a:r>
            <a:r>
              <a:rPr lang="ru-RU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публічному</a:t>
            </a:r>
            <a:r>
              <a:rPr lang="ru-RU" sz="3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600" b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управлінні</a:t>
            </a:r>
            <a:r>
              <a:rPr lang="uk-UA" sz="36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  <a:endParaRPr lang="ru-RU" sz="36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500166" y="4852178"/>
            <a:ext cx="6400800" cy="2005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Херсон-2020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43808" y="231404"/>
            <a:ext cx="5004556" cy="485246"/>
          </a:xfrm>
        </p:spPr>
        <p:txBody>
          <a:bodyPr anchor="ctr">
            <a:noAutofit/>
          </a:bodyPr>
          <a:lstStyle/>
          <a:p>
            <a:pPr algn="ctr"/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Лідерство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публічному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управлінні</a:t>
            </a:r>
            <a:endParaRPr lang="uk-UA" sz="2200" u="sng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483768" y="2540127"/>
            <a:ext cx="6408712" cy="7343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/>
              <a:t>с</a:t>
            </a:r>
            <a:r>
              <a:rPr lang="uk-UA" b="1" dirty="0" smtClean="0"/>
              <a:t>формувати систему знань в галузі лідерства та комунікацій в публічному управлінні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2046087" y="3274505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Завдання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051720" y="962125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046087" y="2274598"/>
            <a:ext cx="374441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Мета навчальної дисципліни</a:t>
            </a:r>
            <a:r>
              <a:rPr lang="uk-UA" sz="2000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  <a:endParaRPr lang="uk-UA" sz="2000" b="1" dirty="0" smtClean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2483768" y="3645024"/>
            <a:ext cx="6480720" cy="294140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buFont typeface="Courier New" panose="02070309020205020404" pitchFamily="49" charset="0"/>
              <a:buChar char="o"/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ф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ормування лідерських компетенцій в сфері публічного управління;</a:t>
            </a:r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отримання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знань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щодо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понятійно-категоріального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апарату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галузі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лідерства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комунікацій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формування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навичок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організації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діяльності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служб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із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зв’язків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громадськістю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засобами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масової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інформації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публічної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влади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ознайомлення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з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різними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видами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комунікацій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комунікативних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зв’язків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публічному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управлінні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огляд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основних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технологій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проведення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комунікативних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кампаній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483768" y="1326462"/>
            <a:ext cx="6264696" cy="5153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/>
              <a:t>т</a:t>
            </a:r>
            <a:r>
              <a:rPr lang="uk-UA" b="1" dirty="0" smtClean="0"/>
              <a:t>еоретичні засади і практичні аспекти лідерства та комунікаційної діяльності в закладах публічного управління. </a:t>
            </a:r>
            <a:endParaRPr lang="uk-UA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454024" y="810768"/>
            <a:ext cx="446449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Компетентності</a:t>
            </a:r>
            <a:r>
              <a:rPr lang="uk-UA" sz="2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043608" y="1477139"/>
            <a:ext cx="7416824" cy="491940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Вміння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застосовувати інформаційні технології для потреб публічного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адміністрування.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Володіння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сучасними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технологіями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зв'язків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громадськістю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для оперативного та оптимального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вирішення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завдань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публічного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адміністрування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Здатність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розробляти та проводити комунікативні заходи задля забезпечення громадської підтримки прийняття управлінських рішень на всіх рівнях публічного управління та адміністрування.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Вміння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розробляти та реалізовувати заходи щодо впровадження оптимальних форм і методів діяльності органів публічного адміністрування, враховуючи механізми розвитку громадянського суспільства.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5. Управляти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проектами і програмами, що реалізуються в сфері публічного управління та адміністрування, ураховуючи глобальні виклики, геополітичні процеси, пріоритети розвитку громадянського суспільства, стратегії реалізації державної політики, специфіку регіонального та місцевого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самоврядування.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2159732" y="80963"/>
            <a:ext cx="5184576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u="sng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Лідерство і комунікації в публічному управлінні</a:t>
            </a:r>
            <a:endParaRPr lang="uk-UA" sz="2200" u="sng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979712" y="1700808"/>
            <a:ext cx="6912768" cy="448189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1.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Уміння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досліджувати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тенденції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розвитку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та концептуально-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змістове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моделювання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програмних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апаратних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лінгвістичних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засобів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для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автоматизованих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систем 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соціально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комунікаційних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структурах і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галузях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2. Вміння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взаємодіяти з іншими людьми, уміння працювати в групах, управління конфліктами та стресовими ситуаціями; розуміння засад публічної служби і управління персоналом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3.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Брати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участь 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публічних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дискусіях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дебатах,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обговореннях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демонструючи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культуру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мовлення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здатність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доводити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власну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позицію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застосовувати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інформаційно-аналітичні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матеріали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якості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>
                <a:latin typeface="Calibri" panose="020F0502020204030204" pitchFamily="34" charset="0"/>
                <a:cs typeface="Calibri" panose="020F0502020204030204" pitchFamily="34" charset="0"/>
              </a:rPr>
              <a:t>доказової</a:t>
            </a:r>
            <a:r>
              <a:rPr lang="ru-RU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бази</a:t>
            </a:r>
            <a:r>
              <a:rPr lang="ru-RU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4. Формувати 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та підтримувати ефективну взаємодію з громадськістю, державними і недержавними інституціями, бізнесом, використовуючи інформаційні і комунікативні технології та технології управління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конфліктами.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3429000" y="1052736"/>
            <a:ext cx="351013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Результати </a:t>
            </a:r>
            <a:r>
              <a:rPr lang="uk-UA" sz="2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навчання: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ctrTitle"/>
          </p:nvPr>
        </p:nvSpPr>
        <p:spPr>
          <a:xfrm>
            <a:off x="2555776" y="221323"/>
            <a:ext cx="5256584" cy="485246"/>
          </a:xfrm>
        </p:spPr>
        <p:txBody>
          <a:bodyPr anchor="ctr">
            <a:noAutofit/>
          </a:bodyPr>
          <a:lstStyle/>
          <a:p>
            <a:pPr algn="ctr"/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Лідерство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публічному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управлінні</a:t>
            </a:r>
            <a:endParaRPr lang="uk-UA" sz="2200" u="sng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195736" y="1423921"/>
            <a:ext cx="6696744" cy="3528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Сутність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основні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ознаки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коучингу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його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місце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та роль у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та переговорах.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Коучинг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та переговори.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Ефективний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коучинг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та алгоритм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його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проведення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Ділова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комунікація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сутність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та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типологія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публічній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системі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у ВНЗ.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у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бізнесі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Особливості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спілкування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з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іноземними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партнерами.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Розв</a:t>
            </a:r>
            <a:r>
              <a:rPr lang="uk-UA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язання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конфліктів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у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сфері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державної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служби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Види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організаційних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конфліктів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ru-RU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Бізнес-комунікації</a:t>
            </a:r>
            <a:r>
              <a:rPr lang="ru-RU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системі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міжнародних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000" b="1" dirty="0" err="1">
                <a:latin typeface="Calibri" panose="020F0502020204030204" pitchFamily="34" charset="0"/>
                <a:cs typeface="Calibri" panose="020F0502020204030204" pitchFamily="34" charset="0"/>
              </a:rPr>
              <a:t>відносин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lang="ru-RU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4427984" y="980728"/>
            <a:ext cx="2412014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Перелік тем: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3269288" y="278847"/>
            <a:ext cx="4333615" cy="485246"/>
          </a:xfrm>
        </p:spPr>
        <p:txBody>
          <a:bodyPr anchor="ctr">
            <a:noAutofit/>
          </a:bodyPr>
          <a:lstStyle/>
          <a:p>
            <a:pPr algn="ctr"/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Лідерство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і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комунікації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в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публічному</a:t>
            </a:r>
            <a:r>
              <a:rPr lang="ru-RU" sz="2200" b="1" u="sng" dirty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2200" b="1" u="sng" dirty="0" err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управлінні</a:t>
            </a:r>
            <a:endParaRPr lang="uk-UA" sz="2200" u="sng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9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3203848" y="857268"/>
            <a:ext cx="3312368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 література: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043608" y="1546557"/>
            <a:ext cx="7057800" cy="483477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dirty="0"/>
              <a:t>1. </a:t>
            </a:r>
            <a:r>
              <a:rPr lang="ru-RU" dirty="0" err="1"/>
              <a:t>Драгомирецька</a:t>
            </a:r>
            <a:r>
              <a:rPr lang="ru-RU" dirty="0"/>
              <a:t> Н. </a:t>
            </a:r>
            <a:r>
              <a:rPr lang="ru-RU" dirty="0" err="1"/>
              <a:t>Комунікативна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як </a:t>
            </a:r>
            <a:r>
              <a:rPr lang="ru-RU" dirty="0" err="1"/>
              <a:t>складова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державного </a:t>
            </a:r>
            <a:r>
              <a:rPr lang="ru-RU" dirty="0" err="1"/>
              <a:t>службовця</a:t>
            </a:r>
            <a:r>
              <a:rPr lang="ru-RU" dirty="0"/>
              <a:t> / Н. </a:t>
            </a:r>
            <a:r>
              <a:rPr lang="ru-RU" dirty="0" err="1"/>
              <a:t>Драгомирецька</a:t>
            </a:r>
            <a:r>
              <a:rPr lang="ru-RU" dirty="0"/>
              <a:t> // 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як </a:t>
            </a:r>
            <a:r>
              <a:rPr lang="ru-RU" dirty="0" err="1"/>
              <a:t>передумова</a:t>
            </a:r>
            <a:r>
              <a:rPr lang="ru-RU" dirty="0"/>
              <a:t> </a:t>
            </a:r>
            <a:r>
              <a:rPr lang="ru-RU" dirty="0" err="1"/>
              <a:t>ефективного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ресурсного </a:t>
            </a:r>
            <a:r>
              <a:rPr lang="ru-RU" dirty="0" err="1"/>
              <a:t>потенціалу</a:t>
            </a:r>
            <a:r>
              <a:rPr lang="ru-RU" dirty="0"/>
              <a:t> </a:t>
            </a:r>
            <a:r>
              <a:rPr lang="ru-RU" dirty="0" err="1"/>
              <a:t>регіону</a:t>
            </a:r>
            <a:r>
              <a:rPr lang="ru-RU" dirty="0"/>
              <a:t>. Одеса, 2003. - С. 107-112.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2. </a:t>
            </a:r>
            <a:r>
              <a:rPr lang="ru-RU" dirty="0" err="1"/>
              <a:t>Ковалевська</a:t>
            </a:r>
            <a:r>
              <a:rPr lang="ru-RU" dirty="0"/>
              <a:t> Т.Ю. </a:t>
            </a:r>
            <a:r>
              <a:rPr lang="ru-RU" dirty="0" err="1"/>
              <a:t>Основи</a:t>
            </a:r>
            <a:r>
              <a:rPr lang="ru-RU" dirty="0"/>
              <a:t> </a:t>
            </a:r>
            <a:r>
              <a:rPr lang="ru-RU" dirty="0" err="1"/>
              <a:t>ефективної</a:t>
            </a:r>
            <a:r>
              <a:rPr lang="ru-RU" dirty="0"/>
              <a:t> </a:t>
            </a:r>
            <a:r>
              <a:rPr lang="ru-RU" dirty="0" err="1"/>
              <a:t>комунікації</a:t>
            </a:r>
            <a:r>
              <a:rPr lang="ru-RU" dirty="0"/>
              <a:t>: </a:t>
            </a:r>
            <a:r>
              <a:rPr lang="ru-RU" dirty="0" err="1"/>
              <a:t>навч.посіб</a:t>
            </a:r>
            <a:r>
              <a:rPr lang="ru-RU" dirty="0"/>
              <a:t>. (</a:t>
            </a:r>
            <a:r>
              <a:rPr lang="ru-RU" dirty="0" err="1"/>
              <a:t>порадник</a:t>
            </a:r>
            <a:r>
              <a:rPr lang="ru-RU" dirty="0"/>
              <a:t> </a:t>
            </a:r>
            <a:r>
              <a:rPr lang="ru-RU" dirty="0" err="1"/>
              <a:t>управлінцеві</a:t>
            </a:r>
            <a:r>
              <a:rPr lang="ru-RU" dirty="0"/>
              <a:t> на </a:t>
            </a:r>
            <a:r>
              <a:rPr lang="ru-RU" dirty="0" err="1"/>
              <a:t>щодень</a:t>
            </a:r>
            <a:r>
              <a:rPr lang="ru-RU" dirty="0"/>
              <a:t>) / Т.Ю. </a:t>
            </a:r>
            <a:r>
              <a:rPr lang="ru-RU" dirty="0" err="1"/>
              <a:t>Ковалевська</a:t>
            </a:r>
            <a:r>
              <a:rPr lang="ru-RU" dirty="0"/>
              <a:t>, С.А. </a:t>
            </a:r>
            <a:r>
              <a:rPr lang="ru-RU" dirty="0" err="1"/>
              <a:t>Бронікова</a:t>
            </a:r>
            <a:r>
              <a:rPr lang="ru-RU" dirty="0"/>
              <a:t>. Одеса: </a:t>
            </a:r>
            <a:r>
              <a:rPr lang="ru-RU" dirty="0" err="1"/>
              <a:t>Фенікс</a:t>
            </a:r>
            <a:r>
              <a:rPr lang="ru-RU" dirty="0"/>
              <a:t>, 2008. – С. 140.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3. </a:t>
            </a:r>
            <a:r>
              <a:rPr lang="ru-RU" dirty="0" err="1"/>
              <a:t>Успішна</a:t>
            </a:r>
            <a:r>
              <a:rPr lang="ru-RU" dirty="0"/>
              <a:t> </a:t>
            </a:r>
            <a:r>
              <a:rPr lang="ru-RU" dirty="0" err="1"/>
              <a:t>комунікація</a:t>
            </a:r>
            <a:r>
              <a:rPr lang="ru-RU" dirty="0"/>
              <a:t> в </a:t>
            </a:r>
            <a:r>
              <a:rPr lang="ru-RU" dirty="0" err="1"/>
              <a:t>бізнесі</a:t>
            </a:r>
            <a:r>
              <a:rPr lang="ru-RU" dirty="0"/>
              <a:t> та </a:t>
            </a:r>
            <a:r>
              <a:rPr lang="ru-RU" dirty="0" err="1"/>
              <a:t>освіті</a:t>
            </a:r>
            <a:r>
              <a:rPr lang="ru-RU" dirty="0"/>
              <a:t>: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посібник</a:t>
            </a:r>
            <a:r>
              <a:rPr lang="ru-RU" dirty="0"/>
              <a:t>. – К.: </a:t>
            </a:r>
            <a:r>
              <a:rPr lang="ru-RU" dirty="0" err="1"/>
              <a:t>Видавничо-поліграфічний</a:t>
            </a:r>
            <a:r>
              <a:rPr lang="ru-RU" dirty="0"/>
              <a:t> центр «</a:t>
            </a:r>
            <a:r>
              <a:rPr lang="ru-RU" dirty="0" err="1"/>
              <a:t>Київський</a:t>
            </a:r>
            <a:r>
              <a:rPr lang="ru-RU" dirty="0"/>
              <a:t> </a:t>
            </a:r>
            <a:r>
              <a:rPr lang="ru-RU" dirty="0" err="1"/>
              <a:t>університет</a:t>
            </a:r>
            <a:r>
              <a:rPr lang="ru-RU" dirty="0"/>
              <a:t>», 2006. – 207с.</a:t>
            </a: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403648" y="116632"/>
            <a:ext cx="7200800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200" b="1" u="sng" smtClean="0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Лідерство і комунікації в публічному управлінні</a:t>
            </a:r>
            <a:endParaRPr lang="uk-UA" sz="2200" u="sng" dirty="0">
              <a:solidFill>
                <a:schemeClr val="tx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Контур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Контур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онтур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242</TotalTime>
  <Words>491</Words>
  <Application>Microsoft Office PowerPoint</Application>
  <PresentationFormat>Экран (4:3)</PresentationFormat>
  <Paragraphs>73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Courier New</vt:lpstr>
      <vt:lpstr>Times New Roman</vt:lpstr>
      <vt:lpstr>Trebuchet MS</vt:lpstr>
      <vt:lpstr>Tw Cen MT</vt:lpstr>
      <vt:lpstr>Контур</vt:lpstr>
      <vt:lpstr>МІНІСТЕРСТВО ОСВІТИ І НАУКИ УКРАЇНИ ХЕРСОНСЬКИЙ ДЕРЖАВНИЙ УНІВЕРСИТЕТ ФАКУЛЬТЕТ ЕКОНОМІКИ І МЕНЕДЖМЕНТУ КАФЕДРА ЕКОНОМІКИ, МЕНЕДЖМЕНТУ І АДМІНІСТРУВАННЯ</vt:lpstr>
      <vt:lpstr>Лідерство і комунікації в публічному управлінні</vt:lpstr>
      <vt:lpstr>Презентация PowerPoint</vt:lpstr>
      <vt:lpstr>Лідерство і комунікації в публічному управлінні</vt:lpstr>
      <vt:lpstr>Лідерство і комунікації в публічному управлінні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Катерина</cp:lastModifiedBy>
  <cp:revision>52</cp:revision>
  <dcterms:created xsi:type="dcterms:W3CDTF">2020-06-05T21:00:31Z</dcterms:created>
  <dcterms:modified xsi:type="dcterms:W3CDTF">2020-08-13T08:49:27Z</dcterms:modified>
</cp:coreProperties>
</file>